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41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19.01.2015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8715436" cy="6215106"/>
          </a:xfrm>
        </p:spPr>
        <p:txBody>
          <a:bodyPr>
            <a:noAutofit/>
          </a:bodyPr>
          <a:lstStyle/>
          <a:p>
            <a:r>
              <a:rPr lang="tr-TR" sz="6000" b="1" dirty="0" smtClean="0">
                <a:solidFill>
                  <a:srgbClr val="FFC000"/>
                </a:solidFill>
              </a:rPr>
              <a:t>Adolesan Dönemde </a:t>
            </a:r>
            <a:r>
              <a:rPr lang="tr-TR" sz="6000" b="1" dirty="0" err="1" smtClean="0">
                <a:solidFill>
                  <a:srgbClr val="FFC000"/>
                </a:solidFill>
              </a:rPr>
              <a:t>Psikososyal</a:t>
            </a:r>
            <a:r>
              <a:rPr lang="tr-TR" sz="6000" b="1" dirty="0" smtClean="0">
                <a:solidFill>
                  <a:srgbClr val="FFC000"/>
                </a:solidFill>
              </a:rPr>
              <a:t> Gelişme</a:t>
            </a:r>
            <a:br>
              <a:rPr lang="tr-TR" sz="6000" b="1" dirty="0" smtClean="0">
                <a:solidFill>
                  <a:srgbClr val="FFC000"/>
                </a:solidFill>
              </a:rPr>
            </a:br>
            <a:endParaRPr lang="tr-TR" sz="6000" b="1" dirty="0">
              <a:solidFill>
                <a:srgbClr val="FFC000"/>
              </a:solidFill>
            </a:endParaRPr>
          </a:p>
        </p:txBody>
      </p:sp>
      <p:pic>
        <p:nvPicPr>
          <p:cNvPr id="50178" name="Picture 2" descr="http://www.egitim365.com/images/haberler/gencler_issiz_ama_issiz_h3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500990" cy="3171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5715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41325" indent="-441325">
              <a:lnSpc>
                <a:spcPct val="160000"/>
              </a:lnSpc>
              <a:tabLst>
                <a:tab pos="993775" algn="l"/>
              </a:tabLst>
            </a:pPr>
            <a:r>
              <a:rPr lang="tr-TR" sz="2000"/>
              <a:t>Kişilik Gelişimi: </a:t>
            </a:r>
          </a:p>
          <a:p>
            <a:pPr marL="993775" lvl="1" indent="-373063">
              <a:lnSpc>
                <a:spcPct val="160000"/>
              </a:lnSpc>
              <a:tabLst>
                <a:tab pos="993775" algn="l"/>
              </a:tabLst>
            </a:pPr>
            <a:r>
              <a:rPr lang="tr-TR" sz="1800"/>
              <a:t>Cinsel isteklerin ortaya çıkması, açık saçık konuşma ve şakalar yapmaya eğilimin artması</a:t>
            </a:r>
          </a:p>
          <a:p>
            <a:pPr marL="993775" lvl="1" indent="-373063">
              <a:lnSpc>
                <a:spcPct val="160000"/>
              </a:lnSpc>
              <a:tabLst>
                <a:tab pos="993775" algn="l"/>
              </a:tabLst>
            </a:pPr>
            <a:r>
              <a:rPr lang="tr-TR" sz="1800"/>
              <a:t>Kendi değer yargılarını geliştirme</a:t>
            </a:r>
          </a:p>
          <a:p>
            <a:pPr marL="993775" lvl="1" indent="-373063">
              <a:lnSpc>
                <a:spcPct val="160000"/>
              </a:lnSpc>
              <a:tabLst>
                <a:tab pos="993775" algn="l"/>
              </a:tabLst>
            </a:pPr>
            <a:r>
              <a:rPr lang="tr-TR" sz="1800"/>
              <a:t>Kendi isteklerini kontrol edememe, bu da risk alma davranışlarına yol açabilir</a:t>
            </a:r>
          </a:p>
          <a:p>
            <a:pPr marL="993775" lvl="1" indent="-373063">
              <a:lnSpc>
                <a:spcPct val="160000"/>
              </a:lnSpc>
              <a:tabLst>
                <a:tab pos="993775" algn="l"/>
              </a:tabLst>
            </a:pPr>
            <a:r>
              <a:rPr lang="tr-TR" sz="1800"/>
              <a:t>Bulunduğu durumunu abartmak, çok yalnız hissetmek, problemlerinin çok büyük olduğunu düşünme</a:t>
            </a:r>
            <a:endParaRPr lang="en-GB" sz="18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6739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/>
              <a:t>Orta Adolesan Dönem</a:t>
            </a:r>
          </a:p>
          <a:p>
            <a:pPr lvl="1">
              <a:lnSpc>
                <a:spcPct val="150000"/>
              </a:lnSpc>
            </a:pPr>
            <a:r>
              <a:rPr lang="tr-TR" sz="2000"/>
              <a:t>Orta adolesan dönemde daha yoğun duygular, büyük bir amaç belirlenir ve akranların etkisi önemlidir</a:t>
            </a:r>
          </a:p>
          <a:p>
            <a:pPr>
              <a:lnSpc>
                <a:spcPct val="150000"/>
              </a:lnSpc>
            </a:pPr>
            <a:r>
              <a:rPr lang="tr-TR" sz="2400"/>
              <a:t>Bağımsızlık-Bağımlılık Mücadelesi</a:t>
            </a:r>
          </a:p>
          <a:p>
            <a:pPr lvl="1">
              <a:lnSpc>
                <a:spcPct val="150000"/>
              </a:lnSpc>
            </a:pPr>
            <a:r>
              <a:rPr lang="tr-TR" sz="2000"/>
              <a:t>Aileler ile olan çatışmalar daha fazladır ve arkadaşları çok daha önemlidir</a:t>
            </a:r>
            <a:endParaRPr lang="en-GB" sz="20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7763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170000"/>
              </a:lnSpc>
            </a:pPr>
            <a:r>
              <a:rPr lang="tr-TR" sz="2000"/>
              <a:t>Beden İmajı Algısı:</a:t>
            </a:r>
          </a:p>
          <a:p>
            <a:pPr lvl="1">
              <a:lnSpc>
                <a:spcPct val="170000"/>
              </a:lnSpc>
            </a:pPr>
            <a:r>
              <a:rPr lang="tr-TR" sz="1800"/>
              <a:t>Bir çok pubertal değişim sonuçlanmıştır, değişimlerini daha az sorgulamaktadır</a:t>
            </a:r>
          </a:p>
          <a:p>
            <a:pPr lvl="1">
              <a:lnSpc>
                <a:spcPct val="170000"/>
              </a:lnSpc>
            </a:pPr>
            <a:r>
              <a:rPr lang="tr-TR" sz="1800"/>
              <a:t>Bedenini kabul etmiştir ve rahatlar</a:t>
            </a:r>
          </a:p>
          <a:p>
            <a:pPr lvl="1">
              <a:lnSpc>
                <a:spcPct val="170000"/>
              </a:lnSpc>
            </a:pPr>
            <a:r>
              <a:rPr lang="tr-TR" sz="1800"/>
              <a:t>Bedenine daha fazla vakit ayırır ve çekici görünmek için çok fazla vakit harcar</a:t>
            </a:r>
            <a:endParaRPr lang="en-GB" sz="18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8787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61950" indent="-361950">
              <a:lnSpc>
                <a:spcPct val="140000"/>
              </a:lnSpc>
              <a:tabLst>
                <a:tab pos="361950" algn="l"/>
                <a:tab pos="441325" algn="l"/>
              </a:tabLst>
            </a:pPr>
            <a:r>
              <a:rPr lang="tr-TR" sz="2400"/>
              <a:t>Akran Grup İlişkisi: </a:t>
            </a:r>
          </a:p>
          <a:p>
            <a:pPr marL="898525" lvl="1" indent="-357188">
              <a:lnSpc>
                <a:spcPct val="140000"/>
              </a:lnSpc>
              <a:tabLst>
                <a:tab pos="361950" algn="l"/>
                <a:tab pos="441325" algn="l"/>
              </a:tabLst>
            </a:pPr>
            <a:r>
              <a:rPr lang="tr-TR" sz="2000"/>
              <a:t>Akranların etkisi çok kuvvetlidir </a:t>
            </a:r>
          </a:p>
          <a:p>
            <a:pPr marL="1339850" lvl="2" indent="-261938">
              <a:lnSpc>
                <a:spcPct val="140000"/>
              </a:lnSpc>
              <a:tabLst>
                <a:tab pos="361950" algn="l"/>
                <a:tab pos="441325" algn="l"/>
              </a:tabLst>
            </a:pPr>
            <a:r>
              <a:rPr lang="tr-TR" sz="1800"/>
              <a:t>Kendi kültürel yapısı içinde yoğun bağlanmalar yaşama</a:t>
            </a:r>
          </a:p>
          <a:p>
            <a:pPr marL="1339850" lvl="2" indent="-261938">
              <a:lnSpc>
                <a:spcPct val="140000"/>
              </a:lnSpc>
              <a:tabLst>
                <a:tab pos="361950" algn="l"/>
                <a:tab pos="441325" algn="l"/>
              </a:tabLst>
            </a:pPr>
            <a:r>
              <a:rPr lang="tr-TR" sz="1800"/>
              <a:t>Arkadaşların değer, giysileri ile uyum içinde olma, arkadaşları ile ortak şifreler oluşturma, aileden uzaklaşma </a:t>
            </a:r>
          </a:p>
          <a:p>
            <a:pPr marL="1339850" lvl="2" indent="-261938">
              <a:lnSpc>
                <a:spcPct val="140000"/>
              </a:lnSpc>
              <a:tabLst>
                <a:tab pos="361950" algn="l"/>
                <a:tab pos="441325" algn="l"/>
              </a:tabLst>
            </a:pPr>
            <a:r>
              <a:rPr lang="tr-TR" sz="1800"/>
              <a:t>Duygusal beraberliklerin artması, flörtünün olması, cinsel deneyim yaşama, cinsel ilişkisinin olması</a:t>
            </a:r>
          </a:p>
          <a:p>
            <a:pPr marL="1339850" lvl="2" indent="-261938">
              <a:lnSpc>
                <a:spcPct val="140000"/>
              </a:lnSpc>
              <a:tabLst>
                <a:tab pos="361950" algn="l"/>
                <a:tab pos="441325" algn="l"/>
              </a:tabLst>
            </a:pPr>
            <a:r>
              <a:rPr lang="tr-TR" sz="1800"/>
              <a:t>Klüp, takım, çete gibi farklı gruplara girme </a:t>
            </a:r>
            <a:endParaRPr lang="en-GB" sz="18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9811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68288" indent="-268288">
              <a:lnSpc>
                <a:spcPct val="130000"/>
              </a:lnSpc>
            </a:pPr>
            <a:r>
              <a:rPr lang="tr-TR" sz="2000"/>
              <a:t>Kişilik Gelişimi: </a:t>
            </a:r>
          </a:p>
          <a:p>
            <a:pPr marL="725488" lvl="1" indent="-277813">
              <a:lnSpc>
                <a:spcPct val="130000"/>
              </a:lnSpc>
            </a:pPr>
            <a:r>
              <a:rPr lang="tr-TR" sz="1800"/>
              <a:t>Soyut kavramlarda gelişme olur, yeni bir kişilik geliştirir</a:t>
            </a:r>
          </a:p>
          <a:p>
            <a:pPr marL="1166813" lvl="2" indent="-261938">
              <a:lnSpc>
                <a:spcPct val="130000"/>
              </a:lnSpc>
            </a:pPr>
            <a:r>
              <a:rPr lang="tr-TR" sz="1600"/>
              <a:t>Kendi amaç ve duygularda açıklık gelişir, başkalarının duygularını değerlendirme becerisi gelişir</a:t>
            </a:r>
          </a:p>
          <a:p>
            <a:pPr marL="1166813" lvl="2" indent="-261938">
              <a:lnSpc>
                <a:spcPct val="130000"/>
              </a:lnSpc>
            </a:pPr>
            <a:r>
              <a:rPr lang="tr-TR" sz="1600"/>
              <a:t>Entellektüel kapasitede artma ve yaratıcılık başlar</a:t>
            </a:r>
          </a:p>
          <a:p>
            <a:pPr marL="1166813" lvl="2" indent="-261938">
              <a:lnSpc>
                <a:spcPct val="130000"/>
              </a:lnSpc>
            </a:pPr>
            <a:r>
              <a:rPr lang="tr-TR" sz="1600"/>
              <a:t>Daha az idealistik beklentiler (bu dönemde orta ve az düzeyde beceriye sahip olan adolesanlar, kendi kapasitelerinin düşük olduğu düşüncesi ile kendine değersiz görme sorunu yaşayabilirler)</a:t>
            </a:r>
          </a:p>
          <a:p>
            <a:pPr marL="1166813" lvl="2" indent="-261938">
              <a:lnSpc>
                <a:spcPct val="130000"/>
              </a:lnSpc>
            </a:pPr>
            <a:r>
              <a:rPr lang="tr-TR" sz="1600"/>
              <a:t>Risk alma davranışlarını alma eğilimi, ölümsüz olduğunun ispatına ait duygulara sahip olma</a:t>
            </a:r>
            <a:endParaRPr lang="en-GB" sz="16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20835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160000"/>
              </a:lnSpc>
            </a:pPr>
            <a:r>
              <a:rPr lang="tr-TR" sz="2000"/>
              <a:t>Geç Adolesan Dönem</a:t>
            </a:r>
          </a:p>
          <a:p>
            <a:pPr lvl="1">
              <a:lnSpc>
                <a:spcPct val="160000"/>
              </a:lnSpc>
            </a:pPr>
            <a:r>
              <a:rPr lang="tr-TR" sz="1800"/>
              <a:t>Geç adolesan dönem kişiliğin mücadele edinilen ve ayrılık dönemidir</a:t>
            </a:r>
          </a:p>
          <a:p>
            <a:pPr lvl="1">
              <a:lnSpc>
                <a:spcPct val="160000"/>
              </a:lnSpc>
            </a:pPr>
            <a:r>
              <a:rPr lang="tr-TR" sz="1800"/>
              <a:t>Eğer erken ve orta adolesanda destekleyici bir aile ve arkadaş grubunda bulunduysa bu dönemi de başarı ile geçirecek ve erişkin dönem için sorumluluklarını üstelenebilirler</a:t>
            </a:r>
            <a:endParaRPr lang="en-GB" sz="18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21859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61950" indent="-361950">
              <a:lnSpc>
                <a:spcPct val="160000"/>
              </a:lnSpc>
            </a:pPr>
            <a:r>
              <a:rPr lang="tr-TR" sz="2000"/>
              <a:t>Bağımsızlık-Bağımlılık Mücadelesi: </a:t>
            </a:r>
          </a:p>
          <a:p>
            <a:pPr marL="993775" lvl="1" indent="-452438">
              <a:lnSpc>
                <a:spcPct val="160000"/>
              </a:lnSpc>
            </a:pPr>
            <a:r>
              <a:rPr lang="tr-TR" sz="1800"/>
              <a:t>Bu dönemde sakinleşme ve tekrar aileye bağlanma vardır</a:t>
            </a:r>
          </a:p>
          <a:p>
            <a:pPr marL="993775" lvl="1" indent="-452438">
              <a:lnSpc>
                <a:spcPct val="160000"/>
              </a:lnSpc>
            </a:pPr>
            <a:r>
              <a:rPr lang="tr-TR" sz="1800"/>
              <a:t>Aile ile olan ilişkiler değişmiş, ailenin önemi ve değeri daha fazla anlaşılmıştır</a:t>
            </a:r>
          </a:p>
          <a:p>
            <a:pPr marL="993775" lvl="1" indent="-452438">
              <a:lnSpc>
                <a:spcPct val="160000"/>
              </a:lnSpc>
            </a:pPr>
            <a:r>
              <a:rPr lang="tr-TR" sz="1800"/>
              <a:t>Ailenin önerileri tekrar kabul edilmeye başlar</a:t>
            </a:r>
          </a:p>
          <a:p>
            <a:pPr marL="993775" lvl="1" indent="-452438">
              <a:lnSpc>
                <a:spcPct val="160000"/>
              </a:lnSpc>
            </a:pPr>
            <a:r>
              <a:rPr lang="tr-TR" sz="1800"/>
              <a:t>Ancak bu dönemde bazı adolesanlar erişkin sorumluluklarını üstlenemezler; aile ya da arkadaşlara bağımlı kalmak isteyebilirler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22883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61950" indent="-361950">
              <a:lnSpc>
                <a:spcPct val="170000"/>
              </a:lnSpc>
            </a:pPr>
            <a:r>
              <a:rPr lang="tr-TR" sz="2400"/>
              <a:t>Bağımsızlık-Bağımlılık Mücadelesi: </a:t>
            </a:r>
          </a:p>
          <a:p>
            <a:pPr marL="1249363" lvl="1" indent="-533400">
              <a:lnSpc>
                <a:spcPct val="170000"/>
              </a:lnSpc>
            </a:pPr>
            <a:r>
              <a:rPr lang="tr-TR" sz="2000"/>
              <a:t>Kendine yetmeyi erteleme</a:t>
            </a:r>
          </a:p>
          <a:p>
            <a:pPr marL="1249363" lvl="1" indent="-533400">
              <a:lnSpc>
                <a:spcPct val="170000"/>
              </a:lnSpc>
            </a:pPr>
            <a:r>
              <a:rPr lang="tr-TR" sz="2000"/>
              <a:t>Kelimeleri daha iyi kullanma ve kendini daha iyi ifade etme</a:t>
            </a:r>
          </a:p>
          <a:p>
            <a:pPr marL="1249363" lvl="1" indent="-533400">
              <a:lnSpc>
                <a:spcPct val="170000"/>
              </a:lnSpc>
            </a:pPr>
            <a:r>
              <a:rPr lang="tr-TR" sz="2000"/>
              <a:t>Daha tutarlı ilgilere sahip olma</a:t>
            </a:r>
          </a:p>
          <a:p>
            <a:pPr marL="1249363" lvl="1" indent="-533400">
              <a:lnSpc>
                <a:spcPct val="170000"/>
              </a:lnSpc>
            </a:pPr>
            <a:r>
              <a:rPr lang="tr-TR" sz="2000"/>
              <a:t>Tek başına karar verebilme</a:t>
            </a:r>
            <a:endParaRPr lang="en-GB" sz="20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23907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41325" indent="-441325">
              <a:lnSpc>
                <a:spcPct val="170000"/>
              </a:lnSpc>
            </a:pPr>
            <a:r>
              <a:rPr lang="tr-TR" sz="2400"/>
              <a:t>Beden İmajı Algısı: </a:t>
            </a:r>
          </a:p>
          <a:p>
            <a:pPr marL="993775" lvl="1" indent="-373063">
              <a:lnSpc>
                <a:spcPct val="170000"/>
              </a:lnSpc>
            </a:pPr>
            <a:r>
              <a:rPr lang="tr-TR" sz="2000"/>
              <a:t>Büyüme ve gelişme tamamlanmıştır</a:t>
            </a:r>
          </a:p>
          <a:p>
            <a:pPr marL="993775" lvl="1" indent="-373063">
              <a:lnSpc>
                <a:spcPct val="170000"/>
              </a:lnSpc>
            </a:pPr>
            <a:r>
              <a:rPr lang="tr-TR" sz="2000"/>
              <a:t>Anormallik olmadığı sürece sorun olmamaktadır</a:t>
            </a:r>
            <a:endParaRPr lang="tr-TR" sz="2000" i="1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24931" name="AutoShape 1027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61950" indent="-361950">
              <a:lnSpc>
                <a:spcPct val="160000"/>
              </a:lnSpc>
            </a:pPr>
            <a:r>
              <a:rPr lang="tr-TR" sz="2000"/>
              <a:t>Akran Grup İlişkisi: </a:t>
            </a:r>
          </a:p>
          <a:p>
            <a:pPr marL="898525" lvl="1" indent="-357188">
              <a:lnSpc>
                <a:spcPct val="160000"/>
              </a:lnSpc>
            </a:pPr>
            <a:r>
              <a:rPr lang="tr-TR" sz="1800"/>
              <a:t>Akranlar ilişkiler daha az önemlidir, kendi değer ve düşünceleri vardır</a:t>
            </a:r>
          </a:p>
          <a:p>
            <a:pPr marL="898525" lvl="1" indent="-357188">
              <a:lnSpc>
                <a:spcPct val="160000"/>
              </a:lnSpc>
            </a:pPr>
            <a:r>
              <a:rPr lang="tr-TR" sz="1800"/>
              <a:t>Arkadaş olduğu bir kişi ile daha uzun zaman geçirilir</a:t>
            </a:r>
          </a:p>
          <a:p>
            <a:pPr marL="898525" lvl="1" indent="-357188">
              <a:lnSpc>
                <a:spcPct val="160000"/>
              </a:lnSpc>
            </a:pPr>
            <a:r>
              <a:rPr lang="tr-TR" sz="1800"/>
              <a:t>Tek kişi ile yaşanan bu ilişkide daha fazla paylaşma, deneyim kazanma ve ifade edebilme yer alır</a:t>
            </a:r>
          </a:p>
          <a:p>
            <a:pPr marL="898525" lvl="1" indent="-357188">
              <a:lnSpc>
                <a:spcPct val="160000"/>
              </a:lnSpc>
            </a:pPr>
            <a:r>
              <a:rPr lang="tr-TR" sz="1800"/>
              <a:t>Genellikle duygusal bir beraberlik akranlarla olan iletişimine tercih edilir</a:t>
            </a:r>
            <a:endParaRPr lang="en-GB" sz="1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AutoShape 3"/>
          <p:cNvSpPr>
            <a:spLocks noGrp="1" noChangeArrowheads="1"/>
          </p:cNvSpPr>
          <p:nvPr>
            <p:ph idx="1"/>
          </p:nvPr>
        </p:nvSpPr>
        <p:spPr>
          <a:xfrm>
            <a:off x="457200" y="1617681"/>
            <a:ext cx="8229600" cy="4525963"/>
          </a:xfrm>
          <a:ln/>
        </p:spPr>
        <p:txBody>
          <a:bodyPr/>
          <a:lstStyle/>
          <a:p>
            <a:pPr>
              <a:lnSpc>
                <a:spcPct val="180000"/>
              </a:lnSpc>
            </a:pPr>
            <a:r>
              <a:rPr lang="tr-TR" sz="2800" dirty="0"/>
              <a:t>Adolesan Dönemde </a:t>
            </a:r>
            <a:r>
              <a:rPr lang="tr-TR" sz="2800" dirty="0" err="1"/>
              <a:t>Psikososyal</a:t>
            </a:r>
            <a:r>
              <a:rPr lang="tr-TR" sz="2800" dirty="0"/>
              <a:t> Gelişme</a:t>
            </a:r>
          </a:p>
          <a:p>
            <a:pPr lvl="1">
              <a:lnSpc>
                <a:spcPct val="180000"/>
              </a:lnSpc>
            </a:pPr>
            <a:r>
              <a:rPr lang="tr-TR" sz="2400" dirty="0"/>
              <a:t>Adolesan dönem üçe ayrılmaktadır;</a:t>
            </a:r>
          </a:p>
          <a:p>
            <a:pPr lvl="2">
              <a:lnSpc>
                <a:spcPct val="180000"/>
              </a:lnSpc>
            </a:pPr>
            <a:r>
              <a:rPr lang="tr-TR" sz="2000" dirty="0"/>
              <a:t>Erken </a:t>
            </a:r>
            <a:r>
              <a:rPr lang="tr-TR" sz="2000" dirty="0" err="1"/>
              <a:t>adolesan</a:t>
            </a:r>
            <a:r>
              <a:rPr lang="tr-TR" sz="2000" dirty="0"/>
              <a:t> dönem	(10-13 yaş)</a:t>
            </a:r>
          </a:p>
          <a:p>
            <a:pPr lvl="2">
              <a:lnSpc>
                <a:spcPct val="180000"/>
              </a:lnSpc>
            </a:pPr>
            <a:r>
              <a:rPr lang="tr-TR" sz="2000" dirty="0"/>
              <a:t>Orta </a:t>
            </a:r>
            <a:r>
              <a:rPr lang="tr-TR" sz="2000" dirty="0" err="1"/>
              <a:t>adolesan</a:t>
            </a:r>
            <a:r>
              <a:rPr lang="tr-TR" sz="2000" dirty="0"/>
              <a:t> dönem		(14-16 yaş)</a:t>
            </a:r>
          </a:p>
          <a:p>
            <a:pPr lvl="2">
              <a:lnSpc>
                <a:spcPct val="180000"/>
              </a:lnSpc>
            </a:pPr>
            <a:r>
              <a:rPr lang="tr-TR" sz="2000" dirty="0"/>
              <a:t>Geç </a:t>
            </a:r>
            <a:r>
              <a:rPr lang="tr-TR" sz="2000" dirty="0" err="1"/>
              <a:t>adolesan</a:t>
            </a:r>
            <a:r>
              <a:rPr lang="tr-TR" sz="2000" dirty="0"/>
              <a:t> dönem		(17-19 yaş)</a:t>
            </a:r>
            <a:endParaRPr lang="en-GB" sz="2000" dirty="0"/>
          </a:p>
        </p:txBody>
      </p:sp>
      <p:pic>
        <p:nvPicPr>
          <p:cNvPr id="107525" name="Picture 5" descr="spinninsu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92375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25955" name="AutoShape 3"/>
          <p:cNvSpPr>
            <a:spLocks noGrp="1" noChangeArrowheads="1"/>
          </p:cNvSpPr>
          <p:nvPr>
            <p:ph idx="1"/>
          </p:nvPr>
        </p:nvSpPr>
        <p:spPr>
          <a:xfrm>
            <a:off x="425450" y="1509713"/>
            <a:ext cx="8291513" cy="3824287"/>
          </a:xfrm>
          <a:ln/>
        </p:spPr>
        <p:txBody>
          <a:bodyPr/>
          <a:lstStyle/>
          <a:p>
            <a:pPr marL="441325" indent="-441325">
              <a:lnSpc>
                <a:spcPct val="160000"/>
              </a:lnSpc>
            </a:pPr>
            <a:r>
              <a:rPr lang="tr-TR" sz="2000"/>
              <a:t>Kişilik Gelişimi:  </a:t>
            </a:r>
          </a:p>
          <a:p>
            <a:pPr marL="993775" lvl="1" indent="-373063">
              <a:lnSpc>
                <a:spcPct val="160000"/>
              </a:lnSpc>
            </a:pPr>
            <a:r>
              <a:rPr lang="tr-TR" sz="1800"/>
              <a:t>Gerçekçi düşünce gelişimi</a:t>
            </a:r>
          </a:p>
          <a:p>
            <a:pPr marL="993775" lvl="1" indent="-373063">
              <a:lnSpc>
                <a:spcPct val="160000"/>
              </a:lnSpc>
            </a:pPr>
            <a:r>
              <a:rPr lang="tr-TR" sz="1800"/>
              <a:t>Sınırlıklık koyabilme, geciktirme, uzlaşma becerilerini geliştirme</a:t>
            </a:r>
          </a:p>
          <a:p>
            <a:pPr marL="993775" lvl="1" indent="-373063">
              <a:lnSpc>
                <a:spcPct val="160000"/>
              </a:lnSpc>
            </a:pPr>
            <a:r>
              <a:rPr lang="tr-TR" sz="1800"/>
              <a:t>Amaçlarına ulaşma ve ekonomik olarak bağımsızlık sürecine başlama</a:t>
            </a:r>
          </a:p>
          <a:p>
            <a:pPr marL="993775" lvl="1" indent="-373063">
              <a:lnSpc>
                <a:spcPct val="160000"/>
              </a:lnSpc>
            </a:pPr>
            <a:r>
              <a:rPr lang="tr-TR" sz="1800"/>
              <a:t>Dini, manevi ve cinsel değerlerini tekrar süzgeçten geçirme</a:t>
            </a:r>
            <a:endParaRPr lang="en-GB" sz="18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966084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ERİŞKİN DÖNEME 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6600" dirty="0" smtClean="0">
              <a:solidFill>
                <a:srgbClr val="7030A0"/>
              </a:solidFill>
              <a:latin typeface="Castellar" pitchFamily="18" charset="0"/>
            </a:endParaRPr>
          </a:p>
          <a:p>
            <a:pPr algn="ctr">
              <a:buNone/>
            </a:pPr>
            <a:endParaRPr lang="tr-TR" sz="6600" dirty="0" smtClean="0">
              <a:solidFill>
                <a:srgbClr val="7030A0"/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tr-TR" sz="6600" dirty="0" smtClean="0">
                <a:solidFill>
                  <a:srgbClr val="7030A0"/>
                </a:solidFill>
                <a:latin typeface="Castellar" pitchFamily="18" charset="0"/>
              </a:rPr>
              <a:t>HOŞGELDİNİZ</a:t>
            </a:r>
            <a:endParaRPr lang="tr-TR" sz="6600" dirty="0">
              <a:solidFill>
                <a:srgbClr val="7030A0"/>
              </a:solidFill>
              <a:latin typeface="Castellar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08547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170000"/>
              </a:lnSpc>
            </a:pPr>
            <a:r>
              <a:rPr lang="tr-TR" sz="2000"/>
              <a:t>Erken Adolesan Dönem:</a:t>
            </a:r>
          </a:p>
          <a:p>
            <a:pPr lvl="1">
              <a:lnSpc>
                <a:spcPct val="170000"/>
              </a:lnSpc>
            </a:pPr>
            <a:r>
              <a:rPr lang="tr-TR" sz="1800"/>
              <a:t>Erken adolesan dönemde pubertenin başlaması ile oluşan fiziksel değişimler ve bu değişimlerle birlikte psikososyal değişimler gözlenmektedir</a:t>
            </a:r>
          </a:p>
          <a:p>
            <a:pPr lvl="1">
              <a:lnSpc>
                <a:spcPct val="170000"/>
              </a:lnSpc>
            </a:pPr>
            <a:r>
              <a:rPr lang="tr-TR" sz="1800"/>
              <a:t>Adolesan bu dönemde temel olarak fiziksel değişimleri özümsemeye ve bağımsızlık için mücadele etmeye çalışırlar</a:t>
            </a:r>
          </a:p>
          <a:p>
            <a:pPr lvl="1">
              <a:lnSpc>
                <a:spcPct val="170000"/>
              </a:lnSpc>
            </a:pPr>
            <a:r>
              <a:rPr lang="tr-TR" sz="1800"/>
              <a:t>Puberte ile birlikte, ancak kızlarda erkeklere göre bir iki yıl önce psikososyal ve duygusal değişimler ortaya çıkar</a:t>
            </a:r>
            <a:endParaRPr lang="en-GB" sz="1800"/>
          </a:p>
        </p:txBody>
      </p:sp>
      <p:pic>
        <p:nvPicPr>
          <p:cNvPr id="108549" name="Picture 5" descr="spinninsu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936625" cy="936625"/>
          </a:xfrm>
          <a:prstGeom prst="rect">
            <a:avLst/>
          </a:prstGeom>
          <a:noFill/>
        </p:spPr>
      </p:pic>
      <p:pic>
        <p:nvPicPr>
          <p:cNvPr id="108551" name="Picture 7" descr="spinninsu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936625" cy="936625"/>
          </a:xfrm>
          <a:prstGeom prst="rect">
            <a:avLst/>
          </a:prstGeom>
          <a:noFill/>
        </p:spPr>
      </p:pic>
      <p:pic>
        <p:nvPicPr>
          <p:cNvPr id="108553" name="Picture 9" descr="spinninsu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648200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09571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160000"/>
              </a:lnSpc>
            </a:pPr>
            <a:r>
              <a:rPr lang="tr-TR" sz="2400"/>
              <a:t>Bağımsızlık-Bağımlılık Mücadelesi: </a:t>
            </a:r>
          </a:p>
          <a:p>
            <a:pPr lvl="1">
              <a:lnSpc>
                <a:spcPct val="160000"/>
              </a:lnSpc>
            </a:pPr>
            <a:r>
              <a:rPr lang="tr-TR" sz="2000"/>
              <a:t>Erken adolesan dönem, aileye olan bağımlılığın bağımsızlık davranışı şeklinde değiştirilmesi çabalarının başlangıcıdır</a:t>
            </a:r>
          </a:p>
          <a:p>
            <a:pPr lvl="1">
              <a:lnSpc>
                <a:spcPct val="160000"/>
              </a:lnSpc>
            </a:pPr>
            <a:r>
              <a:rPr lang="tr-TR" sz="2000"/>
              <a:t>Ailenin aktiviteleri ile daha az ilgilenme ve ailenin eleştiri ya da tavsiyelerine uymada isteksizlik gösterme </a:t>
            </a:r>
          </a:p>
        </p:txBody>
      </p:sp>
      <p:pic>
        <p:nvPicPr>
          <p:cNvPr id="109573" name="Picture 5" descr="spinninsu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936625" cy="936625"/>
          </a:xfrm>
          <a:prstGeom prst="rect">
            <a:avLst/>
          </a:prstGeom>
          <a:noFill/>
        </p:spPr>
      </p:pic>
      <p:pic>
        <p:nvPicPr>
          <p:cNvPr id="109575" name="Picture 7" descr="spinninsu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29000"/>
            <a:ext cx="936625" cy="9366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0595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/>
              <a:t>Bağımsızlık-Bağımlılık Mücadelesi: </a:t>
            </a:r>
          </a:p>
          <a:p>
            <a:pPr lvl="1">
              <a:lnSpc>
                <a:spcPct val="150000"/>
              </a:lnSpc>
            </a:pPr>
            <a:r>
              <a:rPr lang="tr-TR" sz="2000"/>
              <a:t>Başka bir desteğe sahip olmadan aileden ayrılma ortamı oluşturma ve bunun da aile içinde bazı sorunlara yol açması</a:t>
            </a:r>
          </a:p>
          <a:p>
            <a:pPr lvl="1">
              <a:lnSpc>
                <a:spcPct val="150000"/>
              </a:lnSpc>
            </a:pPr>
            <a:r>
              <a:rPr lang="tr-TR" sz="2000"/>
              <a:t>Duygusal dalgalanmalar</a:t>
            </a:r>
          </a:p>
          <a:p>
            <a:pPr lvl="1">
              <a:lnSpc>
                <a:spcPct val="150000"/>
              </a:lnSpc>
            </a:pPr>
            <a:r>
              <a:rPr lang="tr-TR" sz="2000"/>
              <a:t>Kendini ifade etme yeteneğinde artma</a:t>
            </a:r>
          </a:p>
          <a:p>
            <a:pPr lvl="1">
              <a:lnSpc>
                <a:spcPct val="150000"/>
              </a:lnSpc>
            </a:pPr>
            <a:r>
              <a:rPr lang="tr-TR" sz="2000"/>
              <a:t>Aile dışında yeni insanlar arama</a:t>
            </a:r>
            <a:endParaRPr lang="en-GB" sz="2000"/>
          </a:p>
        </p:txBody>
      </p:sp>
      <p:pic>
        <p:nvPicPr>
          <p:cNvPr id="110597" name="Picture 5" descr="pregn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581400"/>
            <a:ext cx="2000250" cy="25034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1619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61950" indent="-361950">
              <a:lnSpc>
                <a:spcPct val="150000"/>
              </a:lnSpc>
            </a:pPr>
            <a:r>
              <a:rPr lang="tr-TR" sz="2000" b="1"/>
              <a:t>Beden İmajı Algısı: </a:t>
            </a:r>
          </a:p>
          <a:p>
            <a:pPr marL="993775" lvl="1" indent="-452438">
              <a:lnSpc>
                <a:spcPct val="150000"/>
              </a:lnSpc>
            </a:pPr>
            <a:r>
              <a:rPr lang="tr-TR" sz="1800" b="1"/>
              <a:t>Hızlı büyüme ile vücudunda olan değişimleri kafasına takma ve normal olup olmadığını sorgularlar: </a:t>
            </a:r>
          </a:p>
          <a:p>
            <a:pPr marL="1979613" lvl="2" indent="-457200">
              <a:lnSpc>
                <a:spcPct val="150000"/>
              </a:lnSpc>
            </a:pPr>
            <a:r>
              <a:rPr lang="tr-TR" sz="1600" b="1"/>
              <a:t>Kendisini sorgulama</a:t>
            </a:r>
          </a:p>
          <a:p>
            <a:pPr marL="1979613" lvl="2" indent="-457200">
              <a:lnSpc>
                <a:spcPct val="150000"/>
              </a:lnSpc>
            </a:pPr>
            <a:r>
              <a:rPr lang="tr-TR" sz="1600" b="1"/>
              <a:t>Dış görünüşü ve çekiciliği konusunda emin olmama</a:t>
            </a:r>
          </a:p>
          <a:p>
            <a:pPr marL="1979613" lvl="2" indent="-457200">
              <a:lnSpc>
                <a:spcPct val="150000"/>
              </a:lnSpc>
            </a:pPr>
            <a:r>
              <a:rPr lang="tr-TR" sz="1600" b="1"/>
              <a:t>Sıklıkla kendi bedenini başkaları ile karşılaştırma</a:t>
            </a:r>
          </a:p>
          <a:p>
            <a:pPr marL="1979613" lvl="2" indent="-457200">
              <a:lnSpc>
                <a:spcPct val="150000"/>
              </a:lnSpc>
            </a:pPr>
            <a:r>
              <a:rPr lang="tr-TR" sz="1600" b="1"/>
              <a:t>Cinsel anatomi ve fizyoloji ile ilgilenme, menstrüasyon ya da ejakulasyon, mastürbasyon, göğüs ya da penis büyüklüğü hakkında endişe etme</a:t>
            </a:r>
            <a:endParaRPr lang="en-GB" sz="1600" b="1"/>
          </a:p>
        </p:txBody>
      </p:sp>
      <p:pic>
        <p:nvPicPr>
          <p:cNvPr id="111621" name="Picture 5" descr="12038%20KEITH%20KIMBERLIN-BON%20APPET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429000"/>
            <a:ext cx="1954213" cy="27654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2643" name="AutoShape 3"/>
          <p:cNvSpPr>
            <a:spLocks noGrp="1" noChangeArrowheads="1"/>
          </p:cNvSpPr>
          <p:nvPr>
            <p:ph idx="1"/>
          </p:nvPr>
        </p:nvSpPr>
        <p:spPr>
          <a:xfrm>
            <a:off x="914400" y="1484313"/>
            <a:ext cx="7834313" cy="4357687"/>
          </a:xfrm>
          <a:ln/>
        </p:spPr>
        <p:txBody>
          <a:bodyPr/>
          <a:lstStyle/>
          <a:p>
            <a:pPr marL="441325" indent="-441325">
              <a:lnSpc>
                <a:spcPct val="150000"/>
              </a:lnSpc>
              <a:tabLst>
                <a:tab pos="441325" algn="l"/>
              </a:tabLst>
            </a:pPr>
            <a:r>
              <a:rPr lang="tr-TR" sz="2400"/>
              <a:t>Akran Grup İlişkisi: </a:t>
            </a:r>
          </a:p>
          <a:p>
            <a:pPr marL="993775" lvl="1" indent="-373063">
              <a:lnSpc>
                <a:spcPct val="150000"/>
              </a:lnSpc>
              <a:tabLst>
                <a:tab pos="441325" algn="l"/>
              </a:tabLst>
            </a:pPr>
            <a:r>
              <a:rPr lang="tr-TR" sz="2000"/>
              <a:t>Aileden uzaklaştıkça arkadaşların yanında kendini daha iyi hissetmeye başlarlar</a:t>
            </a:r>
          </a:p>
          <a:p>
            <a:pPr marL="1528763" lvl="2" indent="-355600">
              <a:lnSpc>
                <a:spcPct val="150000"/>
              </a:lnSpc>
              <a:tabLst>
                <a:tab pos="441325" algn="l"/>
              </a:tabLst>
            </a:pPr>
            <a:r>
              <a:rPr lang="tr-TR" sz="1800"/>
              <a:t>Yalnızca aynı cinsiyetten arkadaş edinme</a:t>
            </a:r>
          </a:p>
          <a:p>
            <a:pPr marL="1528763" lvl="2" indent="-355600">
              <a:lnSpc>
                <a:spcPct val="150000"/>
              </a:lnSpc>
              <a:tabLst>
                <a:tab pos="441325" algn="l"/>
              </a:tabLst>
            </a:pPr>
            <a:r>
              <a:rPr lang="tr-TR" sz="1800"/>
              <a:t>Arkadaşlarına karşı çok fazla duygusal ve hassas; aynı zamanda homoseksüel olma korkusu ya da ilişkileri konusunda kaygı duyma</a:t>
            </a:r>
          </a:p>
          <a:p>
            <a:pPr marL="1528763" lvl="2" indent="-355600">
              <a:lnSpc>
                <a:spcPct val="150000"/>
              </a:lnSpc>
              <a:tabLst>
                <a:tab pos="441325" algn="l"/>
              </a:tabLst>
            </a:pPr>
            <a:r>
              <a:rPr lang="tr-TR" sz="1800"/>
              <a:t>Bazen karşı cinsiyetten arkadaşlıklar da kurabilir </a:t>
            </a:r>
            <a:endParaRPr lang="en-GB" sz="1800"/>
          </a:p>
        </p:txBody>
      </p:sp>
      <p:pic>
        <p:nvPicPr>
          <p:cNvPr id="112645" name="Picture 5" descr="dogpeeing-anim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075238"/>
            <a:ext cx="2171700" cy="15541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3667" name="AutoShap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91513" cy="5145087"/>
          </a:xfrm>
          <a:ln/>
        </p:spPr>
        <p:txBody>
          <a:bodyPr/>
          <a:lstStyle/>
          <a:p>
            <a:pPr marL="361950" indent="-361950">
              <a:lnSpc>
                <a:spcPct val="160000"/>
              </a:lnSpc>
            </a:pPr>
            <a:r>
              <a:rPr lang="tr-TR" sz="2000" b="1"/>
              <a:t>Kişilik Gelişimi: </a:t>
            </a:r>
          </a:p>
          <a:p>
            <a:pPr marL="1249363" lvl="1" indent="-533400">
              <a:lnSpc>
                <a:spcPct val="160000"/>
              </a:lnSpc>
            </a:pPr>
            <a:r>
              <a:rPr lang="tr-TR" sz="1800" b="1"/>
              <a:t>Fiziksel büyümenin hızlı olması ile kognifif özelliklerde de gelişme gözlenir</a:t>
            </a:r>
          </a:p>
          <a:p>
            <a:pPr marL="1249363" lvl="1" indent="-533400">
              <a:lnSpc>
                <a:spcPct val="160000"/>
              </a:lnSpc>
            </a:pPr>
            <a:r>
              <a:rPr lang="tr-TR" sz="1800" b="1"/>
              <a:t>Bu dönemde, adolesan gelecek için hazırlanmakta ve başarılı olması beklenmektedir </a:t>
            </a:r>
          </a:p>
          <a:p>
            <a:pPr marL="1885950" lvl="2" indent="-457200">
              <a:lnSpc>
                <a:spcPct val="160000"/>
              </a:lnSpc>
            </a:pPr>
            <a:r>
              <a:rPr lang="tr-TR" sz="1600" b="1"/>
              <a:t>Soyutluk kavramını anlama</a:t>
            </a:r>
          </a:p>
          <a:p>
            <a:pPr marL="1885950" lvl="2" indent="-457200">
              <a:lnSpc>
                <a:spcPct val="160000"/>
              </a:lnSpc>
            </a:pPr>
            <a:r>
              <a:rPr lang="tr-TR" sz="1600" b="1"/>
              <a:t>Sıklıkla hayal kurma (yalnız başına hayal kurulması sağlıklı olmamakla beraber; hayal kurmanın ifade etme, problemleri çözme, yaşamın farklı yönlerini yaratma gibi yararlar sağladığı bilinmektedir)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1800"/>
              <a:t>Adolesan Dönemde Fiziksel Ve Cinsel Büyüme Ve Gelişme Ve Psikososyal Gelişme</a:t>
            </a:r>
            <a:endParaRPr lang="en-GB" sz="1800"/>
          </a:p>
        </p:txBody>
      </p:sp>
      <p:sp>
        <p:nvSpPr>
          <p:cNvPr id="114691" name="AutoShap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41325" indent="-441325">
              <a:lnSpc>
                <a:spcPct val="150000"/>
              </a:lnSpc>
              <a:tabLst>
                <a:tab pos="993775" algn="l"/>
              </a:tabLst>
            </a:pPr>
            <a:r>
              <a:rPr lang="tr-TR" sz="2400"/>
              <a:t>Kişilik Gelişimi: </a:t>
            </a:r>
          </a:p>
          <a:p>
            <a:pPr marL="993775" lvl="1" indent="-373063">
              <a:lnSpc>
                <a:spcPct val="150000"/>
              </a:lnSpc>
              <a:tabLst>
                <a:tab pos="993775" algn="l"/>
              </a:tabLst>
            </a:pPr>
            <a:r>
              <a:rPr lang="tr-TR" sz="2000"/>
              <a:t>Gerçekçi olmayan ideallere sahip olma (pilot olma isteği gibi)</a:t>
            </a:r>
          </a:p>
          <a:p>
            <a:pPr marL="993775" lvl="1" indent="-373063">
              <a:lnSpc>
                <a:spcPct val="150000"/>
              </a:lnSpc>
              <a:tabLst>
                <a:tab pos="993775" algn="l"/>
              </a:tabLst>
            </a:pPr>
            <a:r>
              <a:rPr lang="tr-TR" sz="2000"/>
              <a:t>Otoriteyi sorgulama, aile ya da öğretmenin dayanma derecesini test etme</a:t>
            </a:r>
          </a:p>
          <a:p>
            <a:pPr marL="993775" lvl="1" indent="-373063">
              <a:lnSpc>
                <a:spcPct val="150000"/>
              </a:lnSpc>
              <a:tabLst>
                <a:tab pos="993775" algn="l"/>
              </a:tabLst>
            </a:pPr>
            <a:r>
              <a:rPr lang="tr-TR" sz="2000"/>
              <a:t>Daha fazla özel bir yaşama sahip isteği, bu dönemde günlük tutma çoğunlukla çok önemlidir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962</Words>
  <PresentationFormat>Ekran Gösterisi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Zengin</vt:lpstr>
      <vt:lpstr>Adolesan Dönemde Psikososyal Gelişme </vt:lpstr>
      <vt:lpstr>Slayt 2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Adolesan Dönemde Fiziksel Ve Cinsel Büyüme Ve Gelişme Ve Psikososyal Gelişme</vt:lpstr>
      <vt:lpstr>ERİŞKİN DÖNEME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Adolesan Dönemde Fiziksel Ve Cinsel Büyüme Ve Gelişme Ve Psikososyal Gelişme</dc:title>
  <dc:creator>acs</dc:creator>
  <cp:lastModifiedBy>acs</cp:lastModifiedBy>
  <cp:revision>5</cp:revision>
  <dcterms:created xsi:type="dcterms:W3CDTF">2015-01-16T12:20:04Z</dcterms:created>
  <dcterms:modified xsi:type="dcterms:W3CDTF">2015-01-19T07:32:37Z</dcterms:modified>
</cp:coreProperties>
</file>